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735" r:id="rId1"/>
  </p:sldMasterIdLst>
  <p:notesMasterIdLst>
    <p:notesMasterId r:id="rId19"/>
  </p:notesMasterIdLst>
  <p:sldIdLst>
    <p:sldId id="256" r:id="rId2"/>
    <p:sldId id="257" r:id="rId3"/>
    <p:sldId id="290" r:id="rId4"/>
    <p:sldId id="293" r:id="rId5"/>
    <p:sldId id="291" r:id="rId6"/>
    <p:sldId id="292" r:id="rId7"/>
    <p:sldId id="268" r:id="rId8"/>
    <p:sldId id="294" r:id="rId9"/>
    <p:sldId id="270" r:id="rId10"/>
    <p:sldId id="286" r:id="rId11"/>
    <p:sldId id="303" r:id="rId12"/>
    <p:sldId id="298" r:id="rId13"/>
    <p:sldId id="299" r:id="rId14"/>
    <p:sldId id="300" r:id="rId15"/>
    <p:sldId id="301" r:id="rId16"/>
    <p:sldId id="302" r:id="rId17"/>
    <p:sldId id="297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Style léger 2 - Accentuation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Style moyen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894"/>
    <p:restoredTop sz="93313"/>
  </p:normalViewPr>
  <p:slideViewPr>
    <p:cSldViewPr>
      <p:cViewPr varScale="1">
        <p:scale>
          <a:sx n="103" d="100"/>
          <a:sy n="103" d="100"/>
        </p:scale>
        <p:origin x="96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FA28CA-721E-9242-8053-9CFCACE73DCA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E61396-33D0-A045-B87E-20DC3B8387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726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CE638-3F59-1947-B2FE-81AC4687479B}" type="datetime1">
              <a:rPr lang="fr-FR" smtClean="0"/>
              <a:t>22/03/2019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ABE4-8B52-4BCB-AEAC-6DBD44ADB6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667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6735D-1B0E-824C-9A1A-9F54D32DA031}" type="datetime1">
              <a:rPr lang="fr-FR" smtClean="0"/>
              <a:t>22/03/2019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789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F9C80-1D8A-EF44-9715-342631ACE52D}" type="datetime1">
              <a:rPr lang="fr-FR" smtClean="0"/>
              <a:t>22/03/2019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9097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FA565-3CFA-9B44-94F2-BF7643137F32}" type="datetime1">
              <a:rPr lang="fr-FR" smtClean="0"/>
              <a:t>22/03/2019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926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49C20-78DB-5040-AF91-E4CF1E449091}" type="datetime1">
              <a:rPr lang="fr-FR" smtClean="0"/>
              <a:t>22/03/2019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911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75D69-6323-F345-B82F-4431D30BB6CC}" type="datetime1">
              <a:rPr lang="fr-FR" smtClean="0"/>
              <a:t>22/03/2019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4548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2B2B9-C8BF-7049-85FB-417BA7EF940B}" type="datetime1">
              <a:rPr lang="fr-FR" smtClean="0"/>
              <a:t>22/03/2019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3695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9DF04-5608-CB4B-B406-AD10C5A1344F}" type="datetime1">
              <a:rPr lang="fr-FR" smtClean="0"/>
              <a:t>22/03/2019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2614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DA46E-D609-9E49-818C-4345EF4E9F88}" type="datetime1">
              <a:rPr lang="fr-FR" smtClean="0"/>
              <a:t>22/03/2019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364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1FD83-DA39-894E-93C9-0E5A1326A1FB}" type="datetime1">
              <a:rPr lang="fr-FR" smtClean="0"/>
              <a:t>22/03/2019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128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960E6-70F2-524C-8C57-E0247ECC9665}" type="datetime1">
              <a:rPr lang="fr-FR" smtClean="0"/>
              <a:t>22/03/2019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9991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9F981-1CA7-6B4A-964D-9D13CF02EAAB}" type="datetime1">
              <a:rPr lang="fr-FR" smtClean="0"/>
              <a:t>22/03/2019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BE8EB1-EC15-42A7-BDCF-EF4504DED34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107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9632" y="980728"/>
            <a:ext cx="6587740" cy="1584176"/>
          </a:xfrm>
        </p:spPr>
        <p:txBody>
          <a:bodyPr>
            <a:noAutofit/>
          </a:bodyPr>
          <a:lstStyle/>
          <a:p>
            <a:pPr fontAlgn="base"/>
            <a:r>
              <a:rPr lang="en-US" sz="4000" dirty="0">
                <a:latin typeface="Helvetica" pitchFamily="2" charset="0"/>
              </a:rPr>
              <a:t>Metrics for Organizational Cybersecurity Practices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9672" y="3068960"/>
            <a:ext cx="5328592" cy="2967816"/>
          </a:xfrm>
        </p:spPr>
        <p:txBody>
          <a:bodyPr>
            <a:normAutofit/>
          </a:bodyPr>
          <a:lstStyle/>
          <a:p>
            <a:r>
              <a:rPr lang="en-US" b="1" dirty="0">
                <a:latin typeface="Helvetica" pitchFamily="2" charset="0"/>
              </a:rPr>
              <a:t>Benjamin C. Dean</a:t>
            </a:r>
          </a:p>
          <a:p>
            <a:r>
              <a:rPr lang="en-US" dirty="0">
                <a:latin typeface="Helvetica" pitchFamily="2" charset="0"/>
              </a:rPr>
              <a:t>Consultant to OECD Secretariat</a:t>
            </a:r>
          </a:p>
          <a:p>
            <a:endParaRPr lang="en-US" dirty="0">
              <a:latin typeface="Helvetica" pitchFamily="2" charset="0"/>
            </a:endParaRPr>
          </a:p>
          <a:p>
            <a:r>
              <a:rPr lang="en-US" dirty="0">
                <a:latin typeface="Helvetica" pitchFamily="2" charset="0"/>
              </a:rPr>
              <a:t>Metricon X</a:t>
            </a:r>
          </a:p>
          <a:p>
            <a:r>
              <a:rPr lang="en-US" dirty="0">
                <a:latin typeface="Helvetica" pitchFamily="2" charset="0"/>
              </a:rPr>
              <a:t>Stevens Institute of Technology </a:t>
            </a:r>
          </a:p>
          <a:p>
            <a:r>
              <a:rPr lang="en-US" dirty="0">
                <a:latin typeface="Helvetica" pitchFamily="2" charset="0"/>
              </a:rPr>
              <a:t>Hoboken, NJ, USA</a:t>
            </a:r>
          </a:p>
          <a:p>
            <a:endParaRPr lang="en-US" dirty="0">
              <a:latin typeface="Helvetica" pitchFamily="2" charset="0"/>
            </a:endParaRPr>
          </a:p>
          <a:p>
            <a:r>
              <a:rPr lang="en-US" dirty="0">
                <a:latin typeface="Helvetica" pitchFamily="2" charset="0"/>
              </a:rPr>
              <a:t>March 22, 2019</a:t>
            </a:r>
          </a:p>
        </p:txBody>
      </p:sp>
    </p:spTree>
    <p:extLst>
      <p:ext uri="{BB962C8B-B14F-4D97-AF65-F5344CB8AC3E}">
        <p14:creationId xmlns:p14="http://schemas.microsoft.com/office/powerpoint/2010/main" val="3515035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4B7909D4-4774-EF4A-A670-EA58D3EB8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latin typeface="Helvetica" pitchFamily="2" charset="0"/>
              </a:rPr>
              <a:t>Cognitive testing &amp; Pilot</a:t>
            </a:r>
          </a:p>
        </p:txBody>
      </p:sp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EE9B5809-CD08-F841-90DC-584871E9F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sz="2800" dirty="0">
                <a:latin typeface="Helvetica" pitchFamily="2" charset="0"/>
              </a:rPr>
              <a:t>Survey instrument with six modules &amp; eighteen indicators</a:t>
            </a:r>
            <a:r>
              <a:rPr lang="fr-FR" sz="2800" dirty="0">
                <a:latin typeface="Helvetica" pitchFamily="2" charset="0"/>
              </a:rPr>
              <a:t> </a:t>
            </a:r>
            <a:endParaRPr lang="en-US" sz="2800" dirty="0">
              <a:latin typeface="Helvetica" pitchFamily="2" charset="0"/>
            </a:endParaRPr>
          </a:p>
          <a:p>
            <a:pPr>
              <a:lnSpc>
                <a:spcPct val="160000"/>
              </a:lnSpc>
            </a:pPr>
            <a:r>
              <a:rPr lang="en-US" sz="2800" dirty="0">
                <a:latin typeface="Helvetica" pitchFamily="2" charset="0"/>
              </a:rPr>
              <a:t>Uses OECD “model survey” framework</a:t>
            </a:r>
            <a:r>
              <a:rPr lang="fr-FR" sz="2800" dirty="0">
                <a:latin typeface="Helvetica" pitchFamily="2" charset="0"/>
              </a:rPr>
              <a:t> </a:t>
            </a:r>
          </a:p>
          <a:p>
            <a:pPr>
              <a:lnSpc>
                <a:spcPct val="160000"/>
              </a:lnSpc>
            </a:pPr>
            <a:r>
              <a:rPr lang="fr-FR" sz="2800" dirty="0">
                <a:latin typeface="Helvetica" pitchFamily="2" charset="0"/>
              </a:rPr>
              <a:t>Cognitive </a:t>
            </a:r>
            <a:r>
              <a:rPr lang="fr-FR" sz="2800" dirty="0" err="1">
                <a:latin typeface="Helvetica" pitchFamily="2" charset="0"/>
              </a:rPr>
              <a:t>testing</a:t>
            </a:r>
            <a:r>
              <a:rPr lang="fr-FR" sz="2800" dirty="0">
                <a:latin typeface="Helvetica" pitchFamily="2" charset="0"/>
              </a:rPr>
              <a:t> in </a:t>
            </a:r>
            <a:r>
              <a:rPr lang="fr-FR" sz="2800" dirty="0" err="1">
                <a:latin typeface="Helvetica" pitchFamily="2" charset="0"/>
              </a:rPr>
              <a:t>Brazil</a:t>
            </a:r>
            <a:r>
              <a:rPr lang="fr-FR" sz="2800" dirty="0">
                <a:latin typeface="Helvetica" pitchFamily="2" charset="0"/>
              </a:rPr>
              <a:t>: Jan – </a:t>
            </a:r>
            <a:r>
              <a:rPr lang="fr-FR" sz="2800" dirty="0" err="1">
                <a:latin typeface="Helvetica" pitchFamily="2" charset="0"/>
              </a:rPr>
              <a:t>Apr</a:t>
            </a:r>
            <a:r>
              <a:rPr lang="fr-FR" sz="2800" dirty="0">
                <a:latin typeface="Helvetica" pitchFamily="2" charset="0"/>
              </a:rPr>
              <a:t> 2018</a:t>
            </a:r>
          </a:p>
          <a:p>
            <a:pPr>
              <a:lnSpc>
                <a:spcPct val="160000"/>
              </a:lnSpc>
            </a:pPr>
            <a:r>
              <a:rPr lang="fr-FR" sz="2800" dirty="0">
                <a:latin typeface="Helvetica" pitchFamily="2" charset="0"/>
              </a:rPr>
              <a:t>Pilot </a:t>
            </a:r>
            <a:r>
              <a:rPr lang="fr-FR" sz="2800" dirty="0" err="1">
                <a:latin typeface="Helvetica" pitchFamily="2" charset="0"/>
              </a:rPr>
              <a:t>testing</a:t>
            </a:r>
            <a:r>
              <a:rPr lang="fr-FR" sz="2800" dirty="0">
                <a:latin typeface="Helvetica" pitchFamily="2" charset="0"/>
              </a:rPr>
              <a:t> </a:t>
            </a:r>
            <a:r>
              <a:rPr lang="fr-FR" sz="2800" dirty="0" err="1">
                <a:latin typeface="Helvetica" pitchFamily="2" charset="0"/>
              </a:rPr>
              <a:t>with</a:t>
            </a:r>
            <a:r>
              <a:rPr lang="fr-FR" sz="2800" dirty="0">
                <a:latin typeface="Helvetica" pitchFamily="2" charset="0"/>
              </a:rPr>
              <a:t> FERMA: Jun – Sept 2018</a:t>
            </a:r>
          </a:p>
          <a:p>
            <a:pPr marL="685800" lvl="2" indent="0">
              <a:lnSpc>
                <a:spcPct val="160000"/>
              </a:lnSpc>
              <a:buNone/>
            </a:pPr>
            <a:endParaRPr lang="en-AU" sz="1800" dirty="0">
              <a:latin typeface="Helvetica" pitchFamily="2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0EDC58B-8BC5-F840-A207-B75FED043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10</a:t>
            </a:fld>
            <a:endParaRPr lang="en-GB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75FE3085-39EF-EA43-8D5C-4ECDBA74C158}"/>
              </a:ext>
            </a:extLst>
          </p:cNvPr>
          <p:cNvCxnSpPr>
            <a:cxnSpLocks/>
          </p:cNvCxnSpPr>
          <p:nvPr/>
        </p:nvCxnSpPr>
        <p:spPr>
          <a:xfrm>
            <a:off x="-180528" y="6120698"/>
            <a:ext cx="9577064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C3A88CC7-AF81-014C-B0C5-47DDFCA70341}"/>
              </a:ext>
            </a:extLst>
          </p:cNvPr>
          <p:cNvSpPr txBox="1"/>
          <p:nvPr/>
        </p:nvSpPr>
        <p:spPr>
          <a:xfrm>
            <a:off x="267286" y="6193350"/>
            <a:ext cx="29161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Metricon X</a:t>
            </a:r>
          </a:p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22 March 2019, New Jersey, USA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6D9EBD0-A283-6647-8B5C-AD7BED5A8203}"/>
              </a:ext>
            </a:extLst>
          </p:cNvPr>
          <p:cNvSpPr txBox="1"/>
          <p:nvPr/>
        </p:nvSpPr>
        <p:spPr>
          <a:xfrm>
            <a:off x="4541077" y="6193350"/>
            <a:ext cx="3438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Benjamin C. Dean</a:t>
            </a:r>
          </a:p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@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benjamindean</a:t>
            </a:r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 | 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ben@iconoclast.tech</a:t>
            </a:r>
            <a:endParaRPr lang="en-US" sz="1400" dirty="0">
              <a:latin typeface="Osaka" charset="-128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8241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AEF005E-B4BF-944A-9E27-6F4E6DBED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11</a:t>
            </a:fld>
            <a:endParaRPr lang="en-GB"/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807BF046-DAA4-C548-B72B-761256A437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5390330"/>
              </p:ext>
            </p:extLst>
          </p:nvPr>
        </p:nvGraphicFramePr>
        <p:xfrm>
          <a:off x="467544" y="548680"/>
          <a:ext cx="8280920" cy="15048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34148">
                  <a:extLst>
                    <a:ext uri="{9D8B030D-6E8A-4147-A177-3AD203B41FA5}">
                      <a16:colId xmlns:a16="http://schemas.microsoft.com/office/drawing/2014/main" val="2240576387"/>
                    </a:ext>
                  </a:extLst>
                </a:gridCol>
                <a:gridCol w="6946772">
                  <a:extLst>
                    <a:ext uri="{9D8B030D-6E8A-4147-A177-3AD203B41FA5}">
                      <a16:colId xmlns:a16="http://schemas.microsoft.com/office/drawing/2014/main" val="3518824875"/>
                    </a:ext>
                  </a:extLst>
                </a:gridCol>
              </a:tblGrid>
              <a:tr h="25081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fr-FR" sz="1600" b="1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DEMOGRAPHICS</a:t>
                      </a:r>
                      <a:endParaRPr lang="fr-FR" sz="1600" b="1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57965651"/>
                  </a:ext>
                </a:extLst>
              </a:tr>
              <a:tr h="25081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A1 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Geographic location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33129216"/>
                  </a:ext>
                </a:extLst>
              </a:tr>
              <a:tr h="25081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A2</a:t>
                      </a:r>
                      <a:endParaRPr lang="fr-FR" sz="16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Size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9349338"/>
                  </a:ext>
                </a:extLst>
              </a:tr>
              <a:tr h="25081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A3 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Economic activity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44903226"/>
                  </a:ext>
                </a:extLst>
              </a:tr>
              <a:tr h="25081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A4</a:t>
                      </a:r>
                      <a:endParaRPr lang="fr-FR" sz="16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Turnover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5025083"/>
                  </a:ext>
                </a:extLst>
              </a:tr>
              <a:tr h="25081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A5</a:t>
                      </a:r>
                      <a:endParaRPr lang="fr-FR" sz="16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Digital intensity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9117577"/>
                  </a:ext>
                </a:extLst>
              </a:tr>
            </a:tbl>
          </a:graphicData>
        </a:graphic>
      </p:graphicFrame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09CE6C76-89F3-3545-B3C3-A761104B3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1773319"/>
              </p:ext>
            </p:extLst>
          </p:nvPr>
        </p:nvGraphicFramePr>
        <p:xfrm>
          <a:off x="4517082" y="2564904"/>
          <a:ext cx="4087366" cy="3657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51260">
                  <a:extLst>
                    <a:ext uri="{9D8B030D-6E8A-4147-A177-3AD203B41FA5}">
                      <a16:colId xmlns:a16="http://schemas.microsoft.com/office/drawing/2014/main" val="2578184188"/>
                    </a:ext>
                  </a:extLst>
                </a:gridCol>
                <a:gridCol w="1318053">
                  <a:extLst>
                    <a:ext uri="{9D8B030D-6E8A-4147-A177-3AD203B41FA5}">
                      <a16:colId xmlns:a16="http://schemas.microsoft.com/office/drawing/2014/main" val="587512625"/>
                    </a:ext>
                  </a:extLst>
                </a:gridCol>
                <a:gridCol w="1318053">
                  <a:extLst>
                    <a:ext uri="{9D8B030D-6E8A-4147-A177-3AD203B41FA5}">
                      <a16:colId xmlns:a16="http://schemas.microsoft.com/office/drawing/2014/main" val="378812566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Size class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Number of responses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Percentage of total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0906083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Under 10    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1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1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30880903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10 to 49    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3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4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280631186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50 to 249    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4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5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361124560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250 to 499    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5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18742912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500 to 999    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8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47386700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1000 to 2499   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32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40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331860101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2500 to 4999    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5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22591303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5000 to 9999    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8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372029621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10000 or more   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18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23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38148313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Total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800">
                          <a:effectLst/>
                        </a:rPr>
                        <a:t>80</a:t>
                      </a:r>
                      <a:endParaRPr lang="fr-FR" sz="18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endParaRPr lang="fr-FR" sz="2400" dirty="0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304592292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827AF7F0-0A00-5347-B83E-F3E9DEF6BD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744" y="2176408"/>
            <a:ext cx="4535760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15900" algn="l"/>
                <a:tab pos="43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15900" algn="l"/>
                <a:tab pos="43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15900" algn="l"/>
                <a:tab pos="43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15900" algn="l"/>
                <a:tab pos="43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15900" algn="l"/>
                <a:tab pos="43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15900" algn="l"/>
                <a:tab pos="43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15900" algn="l"/>
                <a:tab pos="43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15900" algn="l"/>
                <a:tab pos="43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15900" algn="l"/>
                <a:tab pos="431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15900" algn="l"/>
                <a:tab pos="431800" algn="l"/>
              </a:tabLst>
            </a:pPr>
            <a:r>
              <a:rPr kumimoji="0" lang="en-US" altLang="fr-FR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Size of respondent enterprises, by headcount</a:t>
            </a:r>
            <a:endParaRPr kumimoji="0" lang="en-US" altLang="fr-F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15900" algn="l"/>
                <a:tab pos="431800" algn="l"/>
              </a:tabLst>
            </a:pPr>
            <a:endParaRPr kumimoji="0" lang="en-US" altLang="fr-F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3DD9D8-991A-0146-8358-AA368E731FF8}"/>
              </a:ext>
            </a:extLst>
          </p:cNvPr>
          <p:cNvSpPr/>
          <p:nvPr/>
        </p:nvSpPr>
        <p:spPr>
          <a:xfrm>
            <a:off x="56220" y="2911398"/>
            <a:ext cx="4572000" cy="2400657"/>
          </a:xfrm>
          <a:prstGeom prst="rect">
            <a:avLst/>
          </a:prstGeom>
        </p:spPr>
        <p:txBody>
          <a:bodyPr>
            <a:spAutoFit/>
          </a:bodyPr>
          <a:lstStyle/>
          <a:p>
            <a:pPr marL="431800" marR="431800" algn="ctr">
              <a:spcBef>
                <a:spcPts val="1200"/>
              </a:spcBef>
              <a:spcAft>
                <a:spcPts val="1200"/>
              </a:spcAft>
              <a:tabLst>
                <a:tab pos="539750" algn="l"/>
                <a:tab pos="756285" algn="l"/>
                <a:tab pos="972185" algn="l"/>
              </a:tabLs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Industries to which the respondent enterprises belong</a:t>
            </a:r>
          </a:p>
          <a:p>
            <a:pPr marL="717550" marR="43180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539750" algn="l"/>
                <a:tab pos="756285" algn="l"/>
                <a:tab pos="972185" algn="l"/>
              </a:tabLs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Manufacturing: 24%</a:t>
            </a:r>
          </a:p>
          <a:p>
            <a:pPr marL="717550" marR="43180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539750" algn="l"/>
                <a:tab pos="756285" algn="l"/>
                <a:tab pos="972185" algn="l"/>
              </a:tabLs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Financial and insurance: 16% </a:t>
            </a:r>
            <a:endParaRPr lang="fr-FR" b="1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717550" marR="43180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539750" algn="l"/>
                <a:tab pos="756285" algn="l"/>
                <a:tab pos="972185" algn="l"/>
              </a:tabLs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</a:rPr>
              <a:t>Transportation &amp; storage: 13%</a:t>
            </a:r>
          </a:p>
        </p:txBody>
      </p:sp>
    </p:spTree>
    <p:extLst>
      <p:ext uri="{BB962C8B-B14F-4D97-AF65-F5344CB8AC3E}">
        <p14:creationId xmlns:p14="http://schemas.microsoft.com/office/powerpoint/2010/main" val="2328839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DE60272-13FA-1B46-8C1F-8A0E8A80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12</a:t>
            </a:fld>
            <a:endParaRPr lang="en-GB"/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E3980719-2C81-5841-8E85-39095670C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426971"/>
              </p:ext>
            </p:extLst>
          </p:nvPr>
        </p:nvGraphicFramePr>
        <p:xfrm>
          <a:off x="395536" y="404664"/>
          <a:ext cx="8280920" cy="228135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34148">
                  <a:extLst>
                    <a:ext uri="{9D8B030D-6E8A-4147-A177-3AD203B41FA5}">
                      <a16:colId xmlns:a16="http://schemas.microsoft.com/office/drawing/2014/main" val="248285430"/>
                    </a:ext>
                  </a:extLst>
                </a:gridCol>
                <a:gridCol w="6946772">
                  <a:extLst>
                    <a:ext uri="{9D8B030D-6E8A-4147-A177-3AD203B41FA5}">
                      <a16:colId xmlns:a16="http://schemas.microsoft.com/office/drawing/2014/main" val="322164397"/>
                    </a:ext>
                  </a:extLst>
                </a:gridCol>
              </a:tblGrid>
              <a:tr h="25081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fr-FR" sz="1600" b="1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DIGITAL SECURITY RISK GOVERNANCE</a:t>
                      </a:r>
                      <a:endParaRPr lang="fr-FR" sz="1600" b="1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30472213"/>
                  </a:ext>
                </a:extLst>
              </a:tr>
              <a:tr h="50162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B1</a:t>
                      </a:r>
                      <a:endParaRPr lang="fr-FR" sz="16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Responsibilities for digital security risk allocated to a specific role within the organisation 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5951552"/>
                  </a:ext>
                </a:extLst>
              </a:tr>
              <a:tr h="41091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B2</a:t>
                      </a:r>
                      <a:endParaRPr lang="fr-FR" sz="16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Policy in place to manage digital security risk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8183616"/>
                  </a:ext>
                </a:extLst>
              </a:tr>
              <a:tr h="50162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B3</a:t>
                      </a:r>
                      <a:endParaRPr lang="fr-FR" sz="16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Process in place to monitor and review digital security risk management 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88725418"/>
                  </a:ext>
                </a:extLst>
              </a:tr>
              <a:tr h="616377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B4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Structures or processes in place to enable cooperation and for reporting on digital security risk management within the enterprise</a:t>
                      </a:r>
                      <a:endParaRPr lang="fr-FR" sz="16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92909619"/>
                  </a:ext>
                </a:extLst>
              </a:tr>
            </a:tbl>
          </a:graphicData>
        </a:graphic>
      </p:graphicFrame>
      <p:pic>
        <p:nvPicPr>
          <p:cNvPr id="10" name="Image 9">
            <a:extLst>
              <a:ext uri="{FF2B5EF4-FFF2-40B4-BE49-F238E27FC236}">
                <a16:creationId xmlns:a16="http://schemas.microsoft.com/office/drawing/2014/main" id="{DF0E8CD3-2CC0-414A-86A4-9FC6DFE25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714" y="3212976"/>
            <a:ext cx="5843116" cy="314043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0C9C92E-C190-D449-9E9C-F52F51C911D1}"/>
              </a:ext>
            </a:extLst>
          </p:cNvPr>
          <p:cNvSpPr/>
          <p:nvPr/>
        </p:nvSpPr>
        <p:spPr>
          <a:xfrm>
            <a:off x="362135" y="3267307"/>
            <a:ext cx="212163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</a:rPr>
              <a:t>Who is in charge of managing digital security risk of the enterprise?</a:t>
            </a:r>
            <a:r>
              <a:rPr lang="fr-FR" dirty="0"/>
              <a:t> </a:t>
            </a:r>
          </a:p>
          <a:p>
            <a:r>
              <a:rPr lang="fr-FR" dirty="0"/>
              <a:t>N = 80</a:t>
            </a:r>
          </a:p>
        </p:txBody>
      </p:sp>
    </p:spTree>
    <p:extLst>
      <p:ext uri="{BB962C8B-B14F-4D97-AF65-F5344CB8AC3E}">
        <p14:creationId xmlns:p14="http://schemas.microsoft.com/office/powerpoint/2010/main" val="198829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CF8809D-BA54-A040-82C1-802267A89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13</a:t>
            </a:fld>
            <a:endParaRPr lang="en-GB"/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4589AA9A-0F8A-4542-8AEF-7DB846E45C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591049"/>
              </p:ext>
            </p:extLst>
          </p:nvPr>
        </p:nvGraphicFramePr>
        <p:xfrm>
          <a:off x="611560" y="692696"/>
          <a:ext cx="8280920" cy="14049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34148">
                  <a:extLst>
                    <a:ext uri="{9D8B030D-6E8A-4147-A177-3AD203B41FA5}">
                      <a16:colId xmlns:a16="http://schemas.microsoft.com/office/drawing/2014/main" val="3253385275"/>
                    </a:ext>
                  </a:extLst>
                </a:gridCol>
                <a:gridCol w="6946772">
                  <a:extLst>
                    <a:ext uri="{9D8B030D-6E8A-4147-A177-3AD203B41FA5}">
                      <a16:colId xmlns:a16="http://schemas.microsoft.com/office/drawing/2014/main" val="467921304"/>
                    </a:ext>
                  </a:extLst>
                </a:gridCol>
              </a:tblGrid>
              <a:tr h="28738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 b="1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C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b="1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DIGITAL SECURITY RISK ASSESSMENT PRACTICES</a:t>
                      </a:r>
                      <a:endParaRPr lang="fr-FR" sz="16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96235468"/>
                  </a:ext>
                </a:extLst>
              </a:tr>
              <a:tr h="558783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C1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Assess digital security risk as part of the overall enterprise risk management 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9742333"/>
                  </a:ext>
                </a:extLst>
              </a:tr>
              <a:tr h="558783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C2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Regularly take specific actions as part of the digital security risk assessment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6724711"/>
                  </a:ext>
                </a:extLst>
              </a:tr>
            </a:tbl>
          </a:graphicData>
        </a:graphic>
      </p:graphicFrame>
      <p:pic>
        <p:nvPicPr>
          <p:cNvPr id="6" name="Image 5">
            <a:extLst>
              <a:ext uri="{FF2B5EF4-FFF2-40B4-BE49-F238E27FC236}">
                <a16:creationId xmlns:a16="http://schemas.microsoft.com/office/drawing/2014/main" id="{2796BCBA-7528-6149-B808-75B8574581B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086968" y="2708920"/>
            <a:ext cx="5805512" cy="35034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9E1269F-63F0-674F-9963-F46501FD3A5E}"/>
              </a:ext>
            </a:extLst>
          </p:cNvPr>
          <p:cNvSpPr/>
          <p:nvPr/>
        </p:nvSpPr>
        <p:spPr>
          <a:xfrm>
            <a:off x="467544" y="2754794"/>
            <a:ext cx="247540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</a:rPr>
              <a:t>Who carries out the following activities as part of digital security risk assessment for your enterprise?</a:t>
            </a:r>
            <a:r>
              <a:rPr lang="fr-FR" dirty="0"/>
              <a:t> </a:t>
            </a:r>
          </a:p>
          <a:p>
            <a:r>
              <a:rPr lang="fr-FR" dirty="0"/>
              <a:t>N = 80</a:t>
            </a:r>
          </a:p>
        </p:txBody>
      </p:sp>
    </p:spTree>
    <p:extLst>
      <p:ext uri="{BB962C8B-B14F-4D97-AF65-F5344CB8AC3E}">
        <p14:creationId xmlns:p14="http://schemas.microsoft.com/office/powerpoint/2010/main" val="3481346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DB3A39B-075C-A241-8288-868BCD9F1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14</a:t>
            </a:fld>
            <a:endParaRPr lang="en-GB"/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5E14026B-7955-084A-AFF0-6D6FA0FE50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8206793"/>
              </p:ext>
            </p:extLst>
          </p:nvPr>
        </p:nvGraphicFramePr>
        <p:xfrm>
          <a:off x="467544" y="692696"/>
          <a:ext cx="8280920" cy="116940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34148">
                  <a:extLst>
                    <a:ext uri="{9D8B030D-6E8A-4147-A177-3AD203B41FA5}">
                      <a16:colId xmlns:a16="http://schemas.microsoft.com/office/drawing/2014/main" val="436798707"/>
                    </a:ext>
                  </a:extLst>
                </a:gridCol>
                <a:gridCol w="6946772">
                  <a:extLst>
                    <a:ext uri="{9D8B030D-6E8A-4147-A177-3AD203B41FA5}">
                      <a16:colId xmlns:a16="http://schemas.microsoft.com/office/drawing/2014/main" val="2709658544"/>
                    </a:ext>
                  </a:extLst>
                </a:gridCol>
              </a:tblGrid>
              <a:tr h="32324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 b="1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</a:t>
                      </a:r>
                      <a:endParaRPr lang="fr-FR" sz="16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b="1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DIGITAL SECURITY RISK REDUCTION PRACTICES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6395798"/>
                  </a:ext>
                </a:extLst>
              </a:tr>
              <a:tr h="28738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D1</a:t>
                      </a:r>
                      <a:endParaRPr lang="fr-FR" sz="16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Took risk reduction measures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64011273"/>
                  </a:ext>
                </a:extLst>
              </a:tr>
              <a:tr h="558783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D2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Share information on threats, vulnerability, incidents and risk management practices or security measures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9264707"/>
                  </a:ext>
                </a:extLst>
              </a:tr>
            </a:tbl>
          </a:graphicData>
        </a:graphic>
      </p:graphicFrame>
      <p:pic>
        <p:nvPicPr>
          <p:cNvPr id="6" name="Image 5">
            <a:extLst>
              <a:ext uri="{FF2B5EF4-FFF2-40B4-BE49-F238E27FC236}">
                <a16:creationId xmlns:a16="http://schemas.microsoft.com/office/drawing/2014/main" id="{25BFF573-7293-CD42-9959-4B4D00BCB6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59632" y="2852936"/>
            <a:ext cx="6408712" cy="371958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B1EEF39-B5CA-C543-8152-5DE7C506A2FF}"/>
              </a:ext>
            </a:extLst>
          </p:cNvPr>
          <p:cNvSpPr/>
          <p:nvPr/>
        </p:nvSpPr>
        <p:spPr>
          <a:xfrm>
            <a:off x="467544" y="2132856"/>
            <a:ext cx="80478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31800" marR="431800" algn="ctr">
              <a:spcBef>
                <a:spcPts val="1200"/>
              </a:spcBef>
              <a:spcAft>
                <a:spcPts val="1200"/>
              </a:spcAft>
              <a:tabLst>
                <a:tab pos="539750" algn="l"/>
                <a:tab pos="756285" algn="l"/>
                <a:tab pos="972185" algn="l"/>
              </a:tabLst>
            </a:pP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</a:rPr>
              <a:t>Do you share information on digital security threats, vulnerability, incidents and risk management practices or security measures?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2F9442-860E-4443-B80C-BD1F1284A2E2}"/>
              </a:ext>
            </a:extLst>
          </p:cNvPr>
          <p:cNvSpPr/>
          <p:nvPr/>
        </p:nvSpPr>
        <p:spPr>
          <a:xfrm>
            <a:off x="758665" y="6372036"/>
            <a:ext cx="788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N = 80</a:t>
            </a:r>
          </a:p>
        </p:txBody>
      </p:sp>
    </p:spTree>
    <p:extLst>
      <p:ext uri="{BB962C8B-B14F-4D97-AF65-F5344CB8AC3E}">
        <p14:creationId xmlns:p14="http://schemas.microsoft.com/office/powerpoint/2010/main" val="3289961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76A201D-9D28-9449-99C1-681CB8F62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15</a:t>
            </a:fld>
            <a:endParaRPr lang="en-GB"/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D3F5564D-A955-E343-AFB2-006BBC4F57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605159"/>
              </p:ext>
            </p:extLst>
          </p:nvPr>
        </p:nvGraphicFramePr>
        <p:xfrm>
          <a:off x="539552" y="476672"/>
          <a:ext cx="8280920" cy="16370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34148">
                  <a:extLst>
                    <a:ext uri="{9D8B030D-6E8A-4147-A177-3AD203B41FA5}">
                      <a16:colId xmlns:a16="http://schemas.microsoft.com/office/drawing/2014/main" val="141827465"/>
                    </a:ext>
                  </a:extLst>
                </a:gridCol>
                <a:gridCol w="6946772">
                  <a:extLst>
                    <a:ext uri="{9D8B030D-6E8A-4147-A177-3AD203B41FA5}">
                      <a16:colId xmlns:a16="http://schemas.microsoft.com/office/drawing/2014/main" val="106233945"/>
                    </a:ext>
                  </a:extLst>
                </a:gridCol>
              </a:tblGrid>
              <a:tr h="34094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 b="1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E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b="1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DIGITAL SECURITY RISK TRANSFER PRACTICES</a:t>
                      </a:r>
                      <a:endParaRPr lang="fr-FR" sz="16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2023897"/>
                  </a:ext>
                </a:extLst>
              </a:tr>
              <a:tr h="30713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E1</a:t>
                      </a:r>
                      <a:endParaRPr lang="fr-FR" sz="16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Use insurance to transfer digital security risk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46573474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E2</a:t>
                      </a:r>
                      <a:endParaRPr lang="fr-FR" sz="16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Did not purchase an insurance policy, by reason for non-adoption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40954947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E3</a:t>
                      </a:r>
                      <a:endParaRPr lang="fr-FR" sz="16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Transfer digital security risks through an insurance policy, by type of risks transferred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2937880"/>
                  </a:ext>
                </a:extLst>
              </a:tr>
              <a:tr h="34094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E4</a:t>
                      </a:r>
                      <a:endParaRPr lang="fr-FR" sz="16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Adopt other risk transfer practices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20812476"/>
                  </a:ext>
                </a:extLst>
              </a:tr>
            </a:tbl>
          </a:graphicData>
        </a:graphic>
      </p:graphicFrame>
      <p:pic>
        <p:nvPicPr>
          <p:cNvPr id="6" name="Image 5">
            <a:extLst>
              <a:ext uri="{FF2B5EF4-FFF2-40B4-BE49-F238E27FC236}">
                <a16:creationId xmlns:a16="http://schemas.microsoft.com/office/drawing/2014/main" id="{4D264B6E-B600-6A4E-8825-8DA8F951B6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67744" y="2805905"/>
            <a:ext cx="6768752" cy="35034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6BE6C89-4AAD-4246-B64B-E1271BD88B40}"/>
              </a:ext>
            </a:extLst>
          </p:cNvPr>
          <p:cNvSpPr/>
          <p:nvPr/>
        </p:nvSpPr>
        <p:spPr>
          <a:xfrm>
            <a:off x="-252536" y="2807057"/>
            <a:ext cx="302433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31800" marR="431800">
              <a:spcBef>
                <a:spcPts val="1200"/>
              </a:spcBef>
              <a:spcAft>
                <a:spcPts val="1200"/>
              </a:spcAft>
              <a:tabLst>
                <a:tab pos="539750" algn="l"/>
                <a:tab pos="756285" algn="l"/>
                <a:tab pos="972185" algn="l"/>
              </a:tabLst>
            </a:pP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</a:rPr>
              <a:t>Which of the following risks are covered through your insurance policy/policies?</a:t>
            </a:r>
          </a:p>
          <a:p>
            <a:pPr marL="431800" marR="431800">
              <a:spcBef>
                <a:spcPts val="1200"/>
              </a:spcBef>
              <a:spcAft>
                <a:spcPts val="1200"/>
              </a:spcAft>
              <a:tabLst>
                <a:tab pos="539750" algn="l"/>
                <a:tab pos="756285" algn="l"/>
                <a:tab pos="972185" algn="l"/>
              </a:tabLst>
            </a:pP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</a:rPr>
              <a:t>N = 44</a:t>
            </a:r>
            <a:endParaRPr lang="fr-FR" dirty="0"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4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3E833D7-87CC-CC41-A0EC-491949414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16</a:t>
            </a:fld>
            <a:endParaRPr lang="en-GB"/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90FB55B9-6322-1743-9128-AF16172260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3780540"/>
              </p:ext>
            </p:extLst>
          </p:nvPr>
        </p:nvGraphicFramePr>
        <p:xfrm>
          <a:off x="467544" y="762198"/>
          <a:ext cx="8280920" cy="93861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34148">
                  <a:extLst>
                    <a:ext uri="{9D8B030D-6E8A-4147-A177-3AD203B41FA5}">
                      <a16:colId xmlns:a16="http://schemas.microsoft.com/office/drawing/2014/main" val="861100199"/>
                    </a:ext>
                  </a:extLst>
                </a:gridCol>
                <a:gridCol w="6946772">
                  <a:extLst>
                    <a:ext uri="{9D8B030D-6E8A-4147-A177-3AD203B41FA5}">
                      <a16:colId xmlns:a16="http://schemas.microsoft.com/office/drawing/2014/main" val="3010959395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 b="1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F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b="1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DIGITAL SECURITY RISK MANAGEMENT AWARENESS AND TRAINING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3033207"/>
                  </a:ext>
                </a:extLst>
              </a:tr>
              <a:tr h="57857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US" sz="160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F1</a:t>
                      </a:r>
                      <a:endParaRPr lang="fr-FR" sz="160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100"/>
                        </a:spcBef>
                        <a:spcAft>
                          <a:spcPts val="100"/>
                        </a:spcAft>
                        <a:tabLst>
                          <a:tab pos="215900" algn="l"/>
                          <a:tab pos="431800" algn="l"/>
                        </a:tabLst>
                      </a:pPr>
                      <a:r>
                        <a:rPr lang="en-GB" sz="1600" dirty="0">
                          <a:effectLst/>
                          <a:latin typeface="Arial Narrow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Adopted awareness-raising and training practices on digital security risk management</a:t>
                      </a:r>
                      <a:endParaRPr lang="fr-FR" sz="1600" dirty="0">
                        <a:effectLst/>
                        <a:latin typeface="Arial Narrow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563373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7676425-CD86-804D-8E91-6FEB2FA202DE}"/>
              </a:ext>
            </a:extLst>
          </p:cNvPr>
          <p:cNvSpPr/>
          <p:nvPr/>
        </p:nvSpPr>
        <p:spPr>
          <a:xfrm>
            <a:off x="-28398" y="2420888"/>
            <a:ext cx="3160238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31800" marR="431800">
              <a:spcBef>
                <a:spcPts val="1200"/>
              </a:spcBef>
              <a:spcAft>
                <a:spcPts val="1200"/>
              </a:spcAft>
              <a:tabLst>
                <a:tab pos="539750" algn="l"/>
                <a:tab pos="756285" algn="l"/>
                <a:tab pos="972185" algn="l"/>
              </a:tabLst>
            </a:pP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</a:rPr>
              <a:t>Over the past year did your enterprise perform any of the following practices?</a:t>
            </a:r>
          </a:p>
          <a:p>
            <a:pPr marL="431800" marR="431800">
              <a:spcBef>
                <a:spcPts val="1200"/>
              </a:spcBef>
              <a:spcAft>
                <a:spcPts val="1200"/>
              </a:spcAft>
              <a:tabLst>
                <a:tab pos="539750" algn="l"/>
                <a:tab pos="756285" algn="l"/>
                <a:tab pos="972185" algn="l"/>
              </a:tabLst>
            </a:pP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</a:rPr>
              <a:t>N = 80</a:t>
            </a:r>
            <a:endParaRPr lang="fr-FR" dirty="0"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A7F55BE-84C8-C24A-ABC4-3D6AE60039C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15816" y="2348880"/>
            <a:ext cx="5710336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436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A8A6F0-47A3-8B46-920E-07B95B3DF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>
                <a:latin typeface="Helvetica" pitchFamily="2" charset="0"/>
              </a:rPr>
              <a:t>Lessons learned + recommendations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74E526-36FB-9742-8A3C-5690E8C85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>
                <a:latin typeface="Helvetica" pitchFamily="2" charset="0"/>
              </a:rPr>
              <a:t>Cognitive testing and pilot yielded insights</a:t>
            </a:r>
          </a:p>
          <a:p>
            <a:pPr marL="0" indent="0">
              <a:buNone/>
            </a:pPr>
            <a:endParaRPr lang="en-AU" sz="2800">
              <a:latin typeface="Helvetica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AU" sz="2800">
                <a:latin typeface="Helvetica" pitchFamily="2" charset="0"/>
              </a:rPr>
              <a:t>Further reduce number of indicators</a:t>
            </a:r>
          </a:p>
          <a:p>
            <a:pPr marL="457200" indent="-457200">
              <a:buFont typeface="+mj-lt"/>
              <a:buAutoNum type="arabicPeriod"/>
            </a:pPr>
            <a:r>
              <a:rPr lang="en-AU" sz="2800">
                <a:latin typeface="Helvetica" pitchFamily="2" charset="0"/>
              </a:rPr>
              <a:t>Simplify language</a:t>
            </a:r>
          </a:p>
          <a:p>
            <a:pPr marL="457200" indent="-457200">
              <a:buFont typeface="+mj-lt"/>
              <a:buAutoNum type="arabicPeriod"/>
            </a:pPr>
            <a:r>
              <a:rPr lang="en-AU" sz="2800">
                <a:latin typeface="Helvetica" pitchFamily="2" charset="0"/>
              </a:rPr>
              <a:t>Move toward maturity model</a:t>
            </a:r>
          </a:p>
          <a:p>
            <a:pPr marL="457200" indent="-457200">
              <a:buFont typeface="+mj-lt"/>
              <a:buAutoNum type="arabicPeriod"/>
            </a:pPr>
            <a:r>
              <a:rPr lang="en-AU" sz="2800">
                <a:latin typeface="Helvetica" pitchFamily="2" charset="0"/>
              </a:rPr>
              <a:t>Better assess the ‘depth’ of practices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039DFE3-10D2-DE47-9F77-E546517C6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17</a:t>
            </a:fld>
            <a:endParaRPr lang="en-GB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B11E9D3-8680-C047-BA15-A5BC823B775C}"/>
              </a:ext>
            </a:extLst>
          </p:cNvPr>
          <p:cNvCxnSpPr>
            <a:cxnSpLocks/>
          </p:cNvCxnSpPr>
          <p:nvPr/>
        </p:nvCxnSpPr>
        <p:spPr>
          <a:xfrm>
            <a:off x="-180528" y="6120698"/>
            <a:ext cx="9577064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85E6CEE6-7543-784D-B2BD-479A7CF2B4F0}"/>
              </a:ext>
            </a:extLst>
          </p:cNvPr>
          <p:cNvSpPr txBox="1"/>
          <p:nvPr/>
        </p:nvSpPr>
        <p:spPr>
          <a:xfrm>
            <a:off x="267286" y="6193350"/>
            <a:ext cx="29161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Metricon X</a:t>
            </a:r>
          </a:p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22 March 2019, New Jersey, USA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443BB9D-2638-5C43-ADD9-D8BD349D3C50}"/>
              </a:ext>
            </a:extLst>
          </p:cNvPr>
          <p:cNvSpPr txBox="1"/>
          <p:nvPr/>
        </p:nvSpPr>
        <p:spPr>
          <a:xfrm>
            <a:off x="4541077" y="6193350"/>
            <a:ext cx="3438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Benjamin C. Dean</a:t>
            </a:r>
          </a:p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@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benjamindean</a:t>
            </a:r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 | 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ben@iconoclast.tech</a:t>
            </a:r>
            <a:endParaRPr lang="en-US" sz="1400" dirty="0">
              <a:latin typeface="Osaka" charset="-128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70346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>
                <a:latin typeface="Helvetica" pitchFamily="2" charset="0"/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latin typeface="Helvetica" pitchFamily="2" charset="0"/>
              </a:rPr>
              <a:t> The problem </a:t>
            </a:r>
          </a:p>
          <a:p>
            <a:r>
              <a:rPr lang="en-GB" sz="3200" dirty="0">
                <a:latin typeface="Helvetica" pitchFamily="2" charset="0"/>
              </a:rPr>
              <a:t> OECD project overview</a:t>
            </a:r>
          </a:p>
          <a:p>
            <a:r>
              <a:rPr lang="en-GB" sz="3200" dirty="0">
                <a:latin typeface="Helvetica" pitchFamily="2" charset="0"/>
              </a:rPr>
              <a:t> Framework</a:t>
            </a:r>
          </a:p>
          <a:p>
            <a:r>
              <a:rPr lang="en-GB" sz="3200" dirty="0">
                <a:latin typeface="Helvetica" pitchFamily="2" charset="0"/>
              </a:rPr>
              <a:t> Lessons + recommendations</a:t>
            </a:r>
          </a:p>
          <a:p>
            <a:r>
              <a:rPr lang="en-GB" sz="3200" dirty="0">
                <a:latin typeface="Helvetica" pitchFamily="2" charset="0"/>
              </a:rPr>
              <a:t> Q&amp;A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6537EDA4-51AB-EC4F-9CA3-66E61D98ADBF}"/>
              </a:ext>
            </a:extLst>
          </p:cNvPr>
          <p:cNvCxnSpPr>
            <a:cxnSpLocks/>
          </p:cNvCxnSpPr>
          <p:nvPr/>
        </p:nvCxnSpPr>
        <p:spPr>
          <a:xfrm>
            <a:off x="-180528" y="6120698"/>
            <a:ext cx="9577064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DE107890-D345-6E47-883A-8CC9AC18ABD9}"/>
              </a:ext>
            </a:extLst>
          </p:cNvPr>
          <p:cNvSpPr txBox="1"/>
          <p:nvPr/>
        </p:nvSpPr>
        <p:spPr>
          <a:xfrm>
            <a:off x="267286" y="6193350"/>
            <a:ext cx="29161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Metricon X</a:t>
            </a:r>
          </a:p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22 March 2019, New Jersey, USA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93DE7E5-6654-6F46-941B-20E650D2C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2</a:t>
            </a:fld>
            <a:endParaRPr lang="en-GB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A890F73-145C-D043-B415-969CBAFEF979}"/>
              </a:ext>
            </a:extLst>
          </p:cNvPr>
          <p:cNvSpPr txBox="1"/>
          <p:nvPr/>
        </p:nvSpPr>
        <p:spPr>
          <a:xfrm>
            <a:off x="4541077" y="6193350"/>
            <a:ext cx="3438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Benjamin C. Dean</a:t>
            </a:r>
          </a:p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@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benjamindean</a:t>
            </a:r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 | 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ben@iconoclast.tech</a:t>
            </a:r>
            <a:endParaRPr lang="en-US" sz="1400" dirty="0">
              <a:latin typeface="Osaka" charset="-128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880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69779A-B7AB-604B-8BA2-AF460EB84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fr-FR" dirty="0">
                <a:latin typeface="Helvetica" pitchFamily="2" charset="0"/>
              </a:rPr>
              <a:t>The </a:t>
            </a:r>
            <a:r>
              <a:rPr lang="fr-FR" dirty="0" err="1">
                <a:latin typeface="Helvetica" pitchFamily="2" charset="0"/>
              </a:rPr>
              <a:t>Problem</a:t>
            </a:r>
            <a:r>
              <a:rPr lang="fr-FR" dirty="0">
                <a:latin typeface="Helvetica" pitchFamily="2" charset="0"/>
              </a:rPr>
              <a:t>: </a:t>
            </a:r>
            <a:r>
              <a:rPr lang="fr-FR" dirty="0" err="1">
                <a:latin typeface="Helvetica" pitchFamily="2" charset="0"/>
              </a:rPr>
              <a:t>unanswerable</a:t>
            </a:r>
            <a:r>
              <a:rPr lang="fr-FR" dirty="0">
                <a:latin typeface="Helvetica" pitchFamily="2" charset="0"/>
              </a:rPr>
              <a:t> questions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34E379-66FC-164C-B583-968AE6FEF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3</a:t>
            </a:fld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9C8407-B720-D54C-A7CD-5EAA4FAB7897}"/>
              </a:ext>
            </a:extLst>
          </p:cNvPr>
          <p:cNvSpPr/>
          <p:nvPr/>
        </p:nvSpPr>
        <p:spPr>
          <a:xfrm>
            <a:off x="639029" y="1465187"/>
            <a:ext cx="8052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1" dirty="0" err="1">
                <a:latin typeface="Helvetica" pitchFamily="2" charset="0"/>
              </a:rPr>
              <a:t>Cybercrimes</a:t>
            </a:r>
            <a:r>
              <a:rPr lang="fr-FR" sz="2000" b="1" dirty="0">
                <a:latin typeface="Helvetica" pitchFamily="2" charset="0"/>
              </a:rPr>
              <a:t> </a:t>
            </a:r>
            <a:r>
              <a:rPr lang="fr-FR" sz="2000" b="1" dirty="0" err="1">
                <a:latin typeface="Helvetica" pitchFamily="2" charset="0"/>
              </a:rPr>
              <a:t>against</a:t>
            </a:r>
            <a:r>
              <a:rPr lang="fr-FR" sz="2000" b="1" dirty="0">
                <a:latin typeface="Helvetica" pitchFamily="2" charset="0"/>
              </a:rPr>
              <a:t> businesses, US </a:t>
            </a:r>
            <a:r>
              <a:rPr lang="fr-FR" sz="2000" b="1" dirty="0" err="1">
                <a:latin typeface="Helvetica" pitchFamily="2" charset="0"/>
              </a:rPr>
              <a:t>Dept</a:t>
            </a:r>
            <a:r>
              <a:rPr lang="fr-FR" sz="2000" b="1" dirty="0">
                <a:latin typeface="Helvetica" pitchFamily="2" charset="0"/>
              </a:rPr>
              <a:t>. of Justice, 2005</a:t>
            </a:r>
            <a:endParaRPr lang="fr-FR" sz="1200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2BDBDA7-E054-EC4C-9369-DA56C6460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386" y="1924670"/>
            <a:ext cx="6185955" cy="4888706"/>
          </a:xfrm>
          <a:prstGeom prst="rect">
            <a:avLst/>
          </a:prstGeom>
        </p:spPr>
      </p:pic>
      <p:sp>
        <p:nvSpPr>
          <p:cNvPr id="11" name="Ellipse 10">
            <a:extLst>
              <a:ext uri="{FF2B5EF4-FFF2-40B4-BE49-F238E27FC236}">
                <a16:creationId xmlns:a16="http://schemas.microsoft.com/office/drawing/2014/main" id="{D47AD362-3950-3F4B-AF1E-FB29DB4A2EE7}"/>
              </a:ext>
            </a:extLst>
          </p:cNvPr>
          <p:cNvSpPr/>
          <p:nvPr/>
        </p:nvSpPr>
        <p:spPr>
          <a:xfrm>
            <a:off x="2613216" y="1924670"/>
            <a:ext cx="4623080" cy="5418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296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69779A-B7AB-604B-8BA2-AF460EB84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27384"/>
            <a:ext cx="7886700" cy="1325563"/>
          </a:xfrm>
        </p:spPr>
        <p:txBody>
          <a:bodyPr/>
          <a:lstStyle/>
          <a:p>
            <a:r>
              <a:rPr lang="fr-FR" dirty="0">
                <a:latin typeface="Helvetica" pitchFamily="2" charset="0"/>
              </a:rPr>
              <a:t>The </a:t>
            </a:r>
            <a:r>
              <a:rPr lang="fr-FR" dirty="0" err="1">
                <a:latin typeface="Helvetica" pitchFamily="2" charset="0"/>
              </a:rPr>
              <a:t>Problem</a:t>
            </a:r>
            <a:r>
              <a:rPr lang="fr-FR" dirty="0">
                <a:latin typeface="Helvetica" pitchFamily="2" charset="0"/>
              </a:rPr>
              <a:t>: </a:t>
            </a:r>
            <a:r>
              <a:rPr lang="fr-FR" dirty="0" err="1">
                <a:latin typeface="Helvetica" pitchFamily="2" charset="0"/>
              </a:rPr>
              <a:t>laundry</a:t>
            </a:r>
            <a:r>
              <a:rPr lang="fr-FR" dirty="0">
                <a:latin typeface="Helvetica" pitchFamily="2" charset="0"/>
              </a:rPr>
              <a:t> </a:t>
            </a:r>
            <a:r>
              <a:rPr lang="fr-FR" dirty="0" err="1">
                <a:latin typeface="Helvetica" pitchFamily="2" charset="0"/>
              </a:rPr>
              <a:t>lists</a:t>
            </a:r>
            <a:endParaRPr lang="fr-FR" dirty="0">
              <a:latin typeface="Helvetica" pitchFamily="2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34E379-66FC-164C-B583-968AE6FEF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4</a:t>
            </a:fld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9C8407-B720-D54C-A7CD-5EAA4FAB7897}"/>
              </a:ext>
            </a:extLst>
          </p:cNvPr>
          <p:cNvSpPr/>
          <p:nvPr/>
        </p:nvSpPr>
        <p:spPr>
          <a:xfrm>
            <a:off x="695793" y="948258"/>
            <a:ext cx="8052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1" dirty="0">
                <a:latin typeface="Helvetica" pitchFamily="2" charset="0"/>
              </a:rPr>
              <a:t>ABACUS </a:t>
            </a:r>
            <a:r>
              <a:rPr lang="fr-FR" sz="2000" b="1" dirty="0" err="1">
                <a:latin typeface="Helvetica" pitchFamily="2" charset="0"/>
              </a:rPr>
              <a:t>survey</a:t>
            </a:r>
            <a:r>
              <a:rPr lang="fr-FR" sz="2000" b="1" dirty="0">
                <a:latin typeface="Helvetica" pitchFamily="2" charset="0"/>
              </a:rPr>
              <a:t>, </a:t>
            </a:r>
            <a:r>
              <a:rPr lang="fr-FR" sz="2000" b="1" dirty="0" err="1">
                <a:latin typeface="Helvetica" pitchFamily="2" charset="0"/>
              </a:rPr>
              <a:t>Australia</a:t>
            </a:r>
            <a:r>
              <a:rPr lang="fr-FR" sz="2000" b="1" dirty="0">
                <a:latin typeface="Helvetica" pitchFamily="2" charset="0"/>
              </a:rPr>
              <a:t>, 2009</a:t>
            </a:r>
            <a:endParaRPr lang="fr-FR" sz="12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550787B-7FE4-8249-BB72-9FE2CBDA7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049" y="1474075"/>
            <a:ext cx="7187902" cy="5087172"/>
          </a:xfrm>
          <a:prstGeom prst="rect">
            <a:avLst/>
          </a:prstGeom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390D980B-E06F-BC46-8C26-117AF6706881}"/>
              </a:ext>
            </a:extLst>
          </p:cNvPr>
          <p:cNvSpPr/>
          <p:nvPr/>
        </p:nvSpPr>
        <p:spPr>
          <a:xfrm>
            <a:off x="6012160" y="5949280"/>
            <a:ext cx="1944216" cy="7164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7513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69779A-B7AB-604B-8BA2-AF460EB84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fr-FR" dirty="0">
                <a:latin typeface="Helvetica" pitchFamily="2" charset="0"/>
              </a:rPr>
              <a:t>The </a:t>
            </a:r>
            <a:r>
              <a:rPr lang="fr-FR" dirty="0" err="1">
                <a:latin typeface="Helvetica" pitchFamily="2" charset="0"/>
              </a:rPr>
              <a:t>Problem</a:t>
            </a:r>
            <a:r>
              <a:rPr lang="fr-FR" dirty="0">
                <a:latin typeface="Helvetica" pitchFamily="2" charset="0"/>
              </a:rPr>
              <a:t>: not </a:t>
            </a:r>
            <a:r>
              <a:rPr lang="fr-FR" dirty="0" err="1">
                <a:latin typeface="Helvetica" pitchFamily="2" charset="0"/>
              </a:rPr>
              <a:t>technically</a:t>
            </a:r>
            <a:r>
              <a:rPr lang="fr-FR" dirty="0">
                <a:latin typeface="Helvetica" pitchFamily="2" charset="0"/>
              </a:rPr>
              <a:t> </a:t>
            </a:r>
            <a:r>
              <a:rPr lang="fr-FR" dirty="0" err="1">
                <a:latin typeface="Helvetica" pitchFamily="2" charset="0"/>
              </a:rPr>
              <a:t>informed</a:t>
            </a:r>
            <a:endParaRPr lang="fr-FR" dirty="0">
              <a:latin typeface="Helvetica" pitchFamily="2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34E379-66FC-164C-B583-968AE6FEF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5</a:t>
            </a:fld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9C8407-B720-D54C-A7CD-5EAA4FAB7897}"/>
              </a:ext>
            </a:extLst>
          </p:cNvPr>
          <p:cNvSpPr/>
          <p:nvPr/>
        </p:nvSpPr>
        <p:spPr>
          <a:xfrm>
            <a:off x="611560" y="1700808"/>
            <a:ext cx="8052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1" dirty="0">
                <a:latin typeface="Helvetica" pitchFamily="2" charset="0"/>
              </a:rPr>
              <a:t>Survey on information </a:t>
            </a:r>
            <a:r>
              <a:rPr lang="fr-FR" sz="2000" b="1" dirty="0" err="1">
                <a:latin typeface="Helvetica" pitchFamily="2" charset="0"/>
              </a:rPr>
              <a:t>security</a:t>
            </a:r>
            <a:r>
              <a:rPr lang="fr-FR" sz="2000" b="1" dirty="0">
                <a:latin typeface="Helvetica" pitchFamily="2" charset="0"/>
              </a:rPr>
              <a:t> in businesses, </a:t>
            </a:r>
            <a:r>
              <a:rPr lang="fr-FR" sz="2000" b="1" dirty="0" err="1">
                <a:latin typeface="Helvetica" pitchFamily="2" charset="0"/>
              </a:rPr>
              <a:t>Korea</a:t>
            </a:r>
            <a:r>
              <a:rPr lang="fr-FR" sz="2000" b="1" dirty="0">
                <a:latin typeface="Helvetica" pitchFamily="2" charset="0"/>
              </a:rPr>
              <a:t>, 2015</a:t>
            </a:r>
            <a:endParaRPr lang="fr-FR" sz="1200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985CFBA-52A4-E14F-8C85-A7D6CF987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94986"/>
            <a:ext cx="9145016" cy="3219787"/>
          </a:xfrm>
          <a:prstGeom prst="rect">
            <a:avLst/>
          </a:prstGeom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8412EC73-B616-E348-A979-4411705EFA02}"/>
              </a:ext>
            </a:extLst>
          </p:cNvPr>
          <p:cNvSpPr/>
          <p:nvPr/>
        </p:nvSpPr>
        <p:spPr>
          <a:xfrm>
            <a:off x="5004048" y="3356992"/>
            <a:ext cx="1152128" cy="23518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AAF4A032-6C7F-CA48-A573-7FBB680F462D}"/>
              </a:ext>
            </a:extLst>
          </p:cNvPr>
          <p:cNvCxnSpPr>
            <a:cxnSpLocks/>
          </p:cNvCxnSpPr>
          <p:nvPr/>
        </p:nvCxnSpPr>
        <p:spPr>
          <a:xfrm>
            <a:off x="-180528" y="6120698"/>
            <a:ext cx="9577064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27AD8404-7C47-6142-8FF7-DFB1F568A764}"/>
              </a:ext>
            </a:extLst>
          </p:cNvPr>
          <p:cNvSpPr txBox="1"/>
          <p:nvPr/>
        </p:nvSpPr>
        <p:spPr>
          <a:xfrm>
            <a:off x="267286" y="6193350"/>
            <a:ext cx="29161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Metricon X</a:t>
            </a:r>
          </a:p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22 March 2019, New Jersey, USA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BE93482-0E2A-F848-8440-9A82C35E466F}"/>
              </a:ext>
            </a:extLst>
          </p:cNvPr>
          <p:cNvSpPr txBox="1"/>
          <p:nvPr/>
        </p:nvSpPr>
        <p:spPr>
          <a:xfrm>
            <a:off x="4541077" y="6193350"/>
            <a:ext cx="3438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Benjamin C. Dean</a:t>
            </a:r>
          </a:p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@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benjamindean</a:t>
            </a:r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 | 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ben@iconoclast.tech</a:t>
            </a:r>
            <a:endParaRPr lang="en-US" sz="1400" dirty="0">
              <a:latin typeface="Osaka" charset="-128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2251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69779A-B7AB-604B-8BA2-AF460EB84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fr-FR" dirty="0">
                <a:latin typeface="Helvetica" pitchFamily="2" charset="0"/>
              </a:rPr>
              <a:t>The </a:t>
            </a:r>
            <a:r>
              <a:rPr lang="fr-FR" dirty="0" err="1">
                <a:latin typeface="Helvetica" pitchFamily="2" charset="0"/>
              </a:rPr>
              <a:t>Problem</a:t>
            </a:r>
            <a:r>
              <a:rPr lang="fr-FR" dirty="0">
                <a:latin typeface="Helvetica" pitchFamily="2" charset="0"/>
              </a:rPr>
              <a:t>: </a:t>
            </a:r>
            <a:r>
              <a:rPr lang="fr-FR" dirty="0" err="1">
                <a:latin typeface="Helvetica" pitchFamily="2" charset="0"/>
              </a:rPr>
              <a:t>poorly</a:t>
            </a:r>
            <a:r>
              <a:rPr lang="fr-FR" dirty="0">
                <a:latin typeface="Helvetica" pitchFamily="2" charset="0"/>
              </a:rPr>
              <a:t> </a:t>
            </a:r>
            <a:r>
              <a:rPr lang="fr-FR" dirty="0" err="1">
                <a:latin typeface="Helvetica" pitchFamily="2" charset="0"/>
              </a:rPr>
              <a:t>worded</a:t>
            </a:r>
            <a:r>
              <a:rPr lang="fr-FR" dirty="0">
                <a:latin typeface="Helvetica" pitchFamily="2" charset="0"/>
              </a:rPr>
              <a:t> concepts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34E379-66FC-164C-B583-968AE6FEF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6</a:t>
            </a:fld>
            <a:endParaRPr lang="en-GB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737C446-D701-C347-BA4C-20934B5BA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3105344"/>
            <a:ext cx="8335838" cy="68369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69C8407-B720-D54C-A7CD-5EAA4FAB7897}"/>
              </a:ext>
            </a:extLst>
          </p:cNvPr>
          <p:cNvSpPr/>
          <p:nvPr/>
        </p:nvSpPr>
        <p:spPr>
          <a:xfrm>
            <a:off x="628650" y="2132856"/>
            <a:ext cx="80526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1" dirty="0" err="1">
                <a:latin typeface="Helvetica" pitchFamily="2" charset="0"/>
              </a:rPr>
              <a:t>Community</a:t>
            </a:r>
            <a:r>
              <a:rPr lang="fr-FR" sz="2000" b="1" dirty="0">
                <a:latin typeface="Helvetica" pitchFamily="2" charset="0"/>
              </a:rPr>
              <a:t> </a:t>
            </a:r>
            <a:r>
              <a:rPr lang="fr-FR" sz="2000" b="1" dirty="0" err="1">
                <a:latin typeface="Helvetica" pitchFamily="2" charset="0"/>
              </a:rPr>
              <a:t>survey</a:t>
            </a:r>
            <a:r>
              <a:rPr lang="fr-FR" sz="2000" b="1" dirty="0">
                <a:latin typeface="Helvetica" pitchFamily="2" charset="0"/>
              </a:rPr>
              <a:t> on ICT usage and e-commerce in </a:t>
            </a:r>
            <a:r>
              <a:rPr lang="fr-FR" sz="2000" b="1" dirty="0" err="1">
                <a:latin typeface="Helvetica" pitchFamily="2" charset="0"/>
              </a:rPr>
              <a:t>enterprises</a:t>
            </a:r>
            <a:r>
              <a:rPr lang="fr-FR" sz="2000" b="1" dirty="0">
                <a:latin typeface="Helvetica" pitchFamily="2" charset="0"/>
              </a:rPr>
              <a:t>, Eurostat, 2019</a:t>
            </a:r>
            <a:endParaRPr lang="fr-FR" sz="1200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DC78741A-60B9-C24F-B170-C9C9FF3DC58E}"/>
              </a:ext>
            </a:extLst>
          </p:cNvPr>
          <p:cNvCxnSpPr>
            <a:cxnSpLocks/>
          </p:cNvCxnSpPr>
          <p:nvPr/>
        </p:nvCxnSpPr>
        <p:spPr>
          <a:xfrm>
            <a:off x="-180528" y="6120698"/>
            <a:ext cx="9577064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3A21D30C-F0A0-5648-9641-585FE9DD815A}"/>
              </a:ext>
            </a:extLst>
          </p:cNvPr>
          <p:cNvSpPr txBox="1"/>
          <p:nvPr/>
        </p:nvSpPr>
        <p:spPr>
          <a:xfrm>
            <a:off x="267286" y="6193350"/>
            <a:ext cx="29161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Metricon X</a:t>
            </a:r>
          </a:p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22 March 2019, New Jersey, USA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778CA95-96A6-AC4B-B33B-4D202A2EA278}"/>
              </a:ext>
            </a:extLst>
          </p:cNvPr>
          <p:cNvSpPr txBox="1"/>
          <p:nvPr/>
        </p:nvSpPr>
        <p:spPr>
          <a:xfrm>
            <a:off x="4541077" y="6193350"/>
            <a:ext cx="3438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Benjamin C. Dean</a:t>
            </a:r>
          </a:p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@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benjamindean</a:t>
            </a:r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 | 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ben@iconoclast.tech</a:t>
            </a:r>
            <a:endParaRPr lang="en-US" sz="1400" dirty="0">
              <a:latin typeface="Osaka" charset="-128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5782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b="1" dirty="0">
                <a:latin typeface="Helvetica" pitchFamily="2" charset="0"/>
              </a:rPr>
              <a:t>Project </a:t>
            </a:r>
            <a:r>
              <a:rPr lang="fr-FR" sz="3600" b="1" dirty="0" err="1">
                <a:latin typeface="Helvetica" pitchFamily="2" charset="0"/>
              </a:rPr>
              <a:t>overview</a:t>
            </a:r>
            <a:endParaRPr lang="en-GB" b="1" dirty="0">
              <a:latin typeface="Helvetica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37152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A7D1A0-A394-A84D-91EA-6F5C14664BE8}"/>
              </a:ext>
            </a:extLst>
          </p:cNvPr>
          <p:cNvSpPr txBox="1">
            <a:spLocks/>
          </p:cNvSpPr>
          <p:nvPr/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latin typeface="Helvetica" pitchFamily="2" charset="0"/>
              </a:rPr>
              <a:t> </a:t>
            </a:r>
            <a:r>
              <a:rPr lang="en-GB" sz="3200" b="1" dirty="0">
                <a:latin typeface="Helvetica" pitchFamily="2" charset="0"/>
              </a:rPr>
              <a:t>Goals</a:t>
            </a:r>
            <a:r>
              <a:rPr lang="en-GB" sz="3200" dirty="0">
                <a:latin typeface="Helvetica" pitchFamily="2" charset="0"/>
              </a:rPr>
              <a:t>: Establish a measurement framework of digital security risk management practices </a:t>
            </a:r>
          </a:p>
          <a:p>
            <a:r>
              <a:rPr lang="en-GB" sz="3200" b="1" dirty="0">
                <a:latin typeface="Helvetica" pitchFamily="2" charset="0"/>
              </a:rPr>
              <a:t> Make it</a:t>
            </a:r>
            <a:r>
              <a:rPr lang="en-GB" sz="3200" dirty="0">
                <a:latin typeface="Helvetica" pitchFamily="2" charset="0"/>
              </a:rPr>
              <a:t>:</a:t>
            </a:r>
          </a:p>
          <a:p>
            <a:pPr lvl="1"/>
            <a:r>
              <a:rPr lang="en-GB" sz="2900" dirty="0">
                <a:latin typeface="Helvetica" pitchFamily="2" charset="0"/>
              </a:rPr>
              <a:t> Conceptually clear</a:t>
            </a:r>
          </a:p>
          <a:p>
            <a:pPr lvl="1"/>
            <a:r>
              <a:rPr lang="en-GB" sz="2900" dirty="0">
                <a:latin typeface="Helvetica" pitchFamily="2" charset="0"/>
              </a:rPr>
              <a:t> Succinct</a:t>
            </a:r>
          </a:p>
          <a:p>
            <a:pPr lvl="1"/>
            <a:r>
              <a:rPr lang="en-GB" sz="2900" dirty="0">
                <a:latin typeface="Helvetica" pitchFamily="2" charset="0"/>
              </a:rPr>
              <a:t> Organisational – not technical</a:t>
            </a:r>
          </a:p>
          <a:p>
            <a:pPr lvl="1"/>
            <a:r>
              <a:rPr lang="en-GB" sz="2900" dirty="0">
                <a:latin typeface="Helvetica" pitchFamily="2" charset="0"/>
              </a:rPr>
              <a:t> Focus on what is done i.e. practices</a:t>
            </a:r>
          </a:p>
          <a:p>
            <a:pPr lvl="1"/>
            <a:r>
              <a:rPr lang="en-GB" sz="2900" dirty="0">
                <a:latin typeface="Helvetica" pitchFamily="2" charset="0"/>
              </a:rPr>
              <a:t> Relevant to policymakers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CCF587D-FBE8-D84C-A8BF-6242B64BB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7</a:t>
            </a:fld>
            <a:endParaRPr lang="en-GB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7B5155D-41B1-9A4D-955C-D4377438C59C}"/>
              </a:ext>
            </a:extLst>
          </p:cNvPr>
          <p:cNvCxnSpPr>
            <a:cxnSpLocks/>
          </p:cNvCxnSpPr>
          <p:nvPr/>
        </p:nvCxnSpPr>
        <p:spPr>
          <a:xfrm>
            <a:off x="-180528" y="6120698"/>
            <a:ext cx="9577064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91657CEC-8DFC-294E-A711-B4176994D2F5}"/>
              </a:ext>
            </a:extLst>
          </p:cNvPr>
          <p:cNvSpPr txBox="1"/>
          <p:nvPr/>
        </p:nvSpPr>
        <p:spPr>
          <a:xfrm>
            <a:off x="267286" y="6193350"/>
            <a:ext cx="29161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Metricon X</a:t>
            </a:r>
          </a:p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22 March 2019, New Jersey, USA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1D07744-A622-4C4C-A76A-F7F537DDEE5B}"/>
              </a:ext>
            </a:extLst>
          </p:cNvPr>
          <p:cNvSpPr txBox="1"/>
          <p:nvPr/>
        </p:nvSpPr>
        <p:spPr>
          <a:xfrm>
            <a:off x="4541077" y="6193350"/>
            <a:ext cx="3438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Benjamin C. Dean</a:t>
            </a:r>
          </a:p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@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benjamindean</a:t>
            </a:r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 | 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ben@iconoclast.tech</a:t>
            </a:r>
            <a:endParaRPr lang="en-US" sz="1400" dirty="0">
              <a:latin typeface="Osaka" charset="-128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4808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b="1" dirty="0">
                <a:latin typeface="Helvetica" pitchFamily="2" charset="0"/>
              </a:rPr>
              <a:t>Project </a:t>
            </a:r>
            <a:r>
              <a:rPr lang="fr-FR" sz="3600" b="1" dirty="0" err="1">
                <a:latin typeface="Helvetica" pitchFamily="2" charset="0"/>
              </a:rPr>
              <a:t>overview</a:t>
            </a:r>
            <a:endParaRPr lang="en-GB" b="1" dirty="0">
              <a:latin typeface="Helvetica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37152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A7D1A0-A394-A84D-91EA-6F5C14664BE8}"/>
              </a:ext>
            </a:extLst>
          </p:cNvPr>
          <p:cNvSpPr txBox="1">
            <a:spLocks/>
          </p:cNvSpPr>
          <p:nvPr/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1" dirty="0">
                <a:latin typeface="Helvetica" pitchFamily="2" charset="0"/>
              </a:rPr>
              <a:t> Timeline</a:t>
            </a:r>
            <a:r>
              <a:rPr lang="en-GB" sz="3200" dirty="0">
                <a:latin typeface="Helvetica" pitchFamily="2" charset="0"/>
              </a:rPr>
              <a:t>: 2-year project</a:t>
            </a:r>
          </a:p>
          <a:p>
            <a:r>
              <a:rPr lang="en-GB" sz="3200" dirty="0">
                <a:latin typeface="Helvetica" pitchFamily="2" charset="0"/>
              </a:rPr>
              <a:t> </a:t>
            </a:r>
            <a:r>
              <a:rPr lang="en-GB" sz="3200" b="1" dirty="0">
                <a:latin typeface="Helvetica" pitchFamily="2" charset="0"/>
              </a:rPr>
              <a:t>Audience</a:t>
            </a:r>
            <a:r>
              <a:rPr lang="en-GB" sz="3200" dirty="0">
                <a:latin typeface="Helvetica" pitchFamily="2" charset="0"/>
              </a:rPr>
              <a:t>: policymakers, national statistical offices, insurers</a:t>
            </a:r>
          </a:p>
          <a:p>
            <a:r>
              <a:rPr lang="en-GB" sz="3200" dirty="0">
                <a:latin typeface="Helvetica" pitchFamily="2" charset="0"/>
              </a:rPr>
              <a:t> </a:t>
            </a:r>
            <a:r>
              <a:rPr lang="en-GB" sz="3200" b="1" dirty="0">
                <a:latin typeface="Helvetica" pitchFamily="2" charset="0"/>
              </a:rPr>
              <a:t>Final report </a:t>
            </a:r>
            <a:r>
              <a:rPr lang="en-GB" sz="3200" dirty="0">
                <a:latin typeface="Helvetica" pitchFamily="2" charset="0"/>
              </a:rPr>
              <a:t>(soon to be published):</a:t>
            </a:r>
          </a:p>
          <a:p>
            <a:pPr lvl="1"/>
            <a:r>
              <a:rPr lang="en-GB" sz="2900" dirty="0">
                <a:latin typeface="Helvetica" pitchFamily="2" charset="0"/>
              </a:rPr>
              <a:t> Section 1: methodological issues</a:t>
            </a:r>
          </a:p>
          <a:p>
            <a:pPr lvl="1"/>
            <a:r>
              <a:rPr lang="en-GB" sz="2900" dirty="0">
                <a:latin typeface="Helvetica" pitchFamily="2" charset="0"/>
              </a:rPr>
              <a:t> Section 2: the measurement framework</a:t>
            </a:r>
          </a:p>
          <a:p>
            <a:pPr lvl="1"/>
            <a:r>
              <a:rPr lang="en-GB" sz="2900" dirty="0">
                <a:latin typeface="Helvetica" pitchFamily="2" charset="0"/>
              </a:rPr>
              <a:t> Section 3: pilot results</a:t>
            </a:r>
          </a:p>
          <a:p>
            <a:pPr lvl="1"/>
            <a:r>
              <a:rPr lang="en-GB" sz="2900" dirty="0">
                <a:latin typeface="Helvetica" pitchFamily="2" charset="0"/>
              </a:rPr>
              <a:t> Recommendations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CCF587D-FBE8-D84C-A8BF-6242B64BB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8</a:t>
            </a:fld>
            <a:endParaRPr lang="en-GB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FFB85A2-8229-A645-AAFA-2507CF29225F}"/>
              </a:ext>
            </a:extLst>
          </p:cNvPr>
          <p:cNvCxnSpPr>
            <a:cxnSpLocks/>
          </p:cNvCxnSpPr>
          <p:nvPr/>
        </p:nvCxnSpPr>
        <p:spPr>
          <a:xfrm>
            <a:off x="-180528" y="6120698"/>
            <a:ext cx="9577064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A3259CBE-7FA0-6F41-ABF7-5999DEEFB647}"/>
              </a:ext>
            </a:extLst>
          </p:cNvPr>
          <p:cNvSpPr txBox="1"/>
          <p:nvPr/>
        </p:nvSpPr>
        <p:spPr>
          <a:xfrm>
            <a:off x="267286" y="6193350"/>
            <a:ext cx="29161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Metricon X</a:t>
            </a:r>
          </a:p>
          <a:p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22 March 2019, New Jersey, USA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D5EDED0-1C01-B448-92F2-B3D6F462949A}"/>
              </a:ext>
            </a:extLst>
          </p:cNvPr>
          <p:cNvSpPr txBox="1"/>
          <p:nvPr/>
        </p:nvSpPr>
        <p:spPr>
          <a:xfrm>
            <a:off x="4541077" y="6193350"/>
            <a:ext cx="3438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Benjamin C. Dean</a:t>
            </a:r>
          </a:p>
          <a:p>
            <a:pPr algn="r"/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@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benjamindean</a:t>
            </a:r>
            <a:r>
              <a:rPr lang="en-US" sz="1400" dirty="0">
                <a:latin typeface="Osaka" charset="-128"/>
                <a:ea typeface="Osaka" charset="-128"/>
                <a:cs typeface="Osaka" charset="-128"/>
              </a:rPr>
              <a:t> | </a:t>
            </a:r>
            <a:r>
              <a:rPr lang="en-US" sz="1400" dirty="0" err="1">
                <a:latin typeface="Osaka" charset="-128"/>
                <a:ea typeface="Osaka" charset="-128"/>
                <a:cs typeface="Osaka" charset="-128"/>
              </a:rPr>
              <a:t>ben@iconoclast.tech</a:t>
            </a:r>
            <a:endParaRPr lang="en-US" sz="1400" dirty="0">
              <a:latin typeface="Osaka" charset="-128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45365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 31">
            <a:extLst>
              <a:ext uri="{FF2B5EF4-FFF2-40B4-BE49-F238E27FC236}">
                <a16:creationId xmlns:a16="http://schemas.microsoft.com/office/drawing/2014/main" id="{86639D26-B08F-824F-AD27-9099EED9220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60584" y="1484784"/>
            <a:ext cx="7422832" cy="5098280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ACB7BF1-E4D4-7B43-9C52-49C24CDAE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latin typeface="Helvetica" pitchFamily="2" charset="0"/>
              </a:rPr>
              <a:t>Framework </a:t>
            </a:r>
            <a:r>
              <a:rPr lang="fr-FR" b="1" dirty="0" err="1">
                <a:latin typeface="Helvetica" pitchFamily="2" charset="0"/>
              </a:rPr>
              <a:t>built</a:t>
            </a:r>
            <a:r>
              <a:rPr lang="fr-FR" b="1" dirty="0">
                <a:latin typeface="Helvetica" pitchFamily="2" charset="0"/>
              </a:rPr>
              <a:t> on OECD </a:t>
            </a:r>
            <a:r>
              <a:rPr lang="fr-FR" b="1" dirty="0" err="1">
                <a:latin typeface="Helvetica" pitchFamily="2" charset="0"/>
              </a:rPr>
              <a:t>principles</a:t>
            </a:r>
            <a:endParaRPr lang="fr-FR" b="1" dirty="0">
              <a:latin typeface="Helvetica" pitchFamily="2" charset="0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BC7AFC4-4644-4B42-A470-FECE84855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E8EB1-EC15-42A7-BDCF-EF4504DED3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0017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817</Words>
  <Application>Microsoft Macintosh PowerPoint</Application>
  <PresentationFormat>Affichage à l'écran (4:3)</PresentationFormat>
  <Paragraphs>191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7" baseType="lpstr">
      <vt:lpstr>SimSun</vt:lpstr>
      <vt:lpstr>Arial</vt:lpstr>
      <vt:lpstr>Arial Narrow</vt:lpstr>
      <vt:lpstr>Calibri</vt:lpstr>
      <vt:lpstr>Calibri Light</vt:lpstr>
      <vt:lpstr>Georgia</vt:lpstr>
      <vt:lpstr>Helvetica</vt:lpstr>
      <vt:lpstr>Osaka</vt:lpstr>
      <vt:lpstr>Times New Roman</vt:lpstr>
      <vt:lpstr>Office Theme</vt:lpstr>
      <vt:lpstr>Metrics for Organizational Cybersecurity Practices</vt:lpstr>
      <vt:lpstr>Agenda</vt:lpstr>
      <vt:lpstr>The Problem: unanswerable questions</vt:lpstr>
      <vt:lpstr>The Problem: laundry lists</vt:lpstr>
      <vt:lpstr>The Problem: not technically informed</vt:lpstr>
      <vt:lpstr>The Problem: poorly worded concepts</vt:lpstr>
      <vt:lpstr>Project overview</vt:lpstr>
      <vt:lpstr>Project overview</vt:lpstr>
      <vt:lpstr>Framework built on OECD principles</vt:lpstr>
      <vt:lpstr>Cognitive testing &amp; Pilot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Lessons learned + recommendations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2017-04-28T14:29:20Z</dcterms:created>
  <dcterms:modified xsi:type="dcterms:W3CDTF">2019-03-22T14:56:40Z</dcterms:modified>
</cp:coreProperties>
</file>

<file path=docProps/thumbnail.jpeg>
</file>